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8" r:id="rId4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5"/>
      <p:bold r:id="rId46"/>
      <p:italic r:id="rId47"/>
      <p:boldItalic r:id="rId48"/>
    </p:embeddedFont>
    <p:embeddedFont>
      <p:font typeface="Lato" panose="020F0502020204030203" pitchFamily="34" charset="77"/>
      <p:regular r:id="rId49"/>
      <p:bold r:id="rId50"/>
      <p:italic r:id="rId51"/>
      <p:boldItalic r:id="rId52"/>
    </p:embeddedFont>
    <p:embeddedFont>
      <p:font typeface="Lato Light" panose="020F0302020204030203" pitchFamily="34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14cca556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14cca556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14cca556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14cca556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14cca556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14cca556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14cca556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14cca556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14cca556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14cca556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14cca556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14cca556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14cca556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14cca556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14cca556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14cca556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14cca556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14cca556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14cca556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14cca556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14cca55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14cca55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14cca556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14cca556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14cca556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14cca556d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14cca556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14cca556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14cca556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14cca556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4cca556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4cca556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14cca556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14cca556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14cca556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14cca556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14cca556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14cca556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14cca556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14cca556d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14cca556d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14cca556d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14cca556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14cca556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14cca556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14cca556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14cca556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14cca556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14cca556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14cca556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14cca556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14cca556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14cca556d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14cca556d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14cca556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14cca556d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14cca556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14cca556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4cca556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4cca556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14cca556d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14cca556d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14cca556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14cca556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14cca556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14cca556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14cca556d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14cca556d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14cca556d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14cca556d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c9fe5275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c9fe5275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4cca556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4cca556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4cca556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14cca556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4cca556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4cca556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14cca55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14cca55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4cca556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4cca556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850700"/>
            <a:ext cx="9144000" cy="1596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134400"/>
            <a:ext cx="91440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dos.csail.mit.edu/6.828/2012/xv6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377 Operating Systems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Abstraction and API</a:t>
            </a:r>
            <a:endParaRPr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50" y="3564350"/>
            <a:ext cx="1517302" cy="1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72000" y="221925"/>
            <a:ext cx="25015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Join on Zoom if you are remote (see website for link).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Status: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There are usually interfaces to get some status information about a process as well, such as how long it has run for, or what state it is in.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Creation: Loading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thing the OS must do is load its code and any static data into memory - the </a:t>
            </a:r>
            <a:r>
              <a:rPr lang="en" u="sng"/>
              <a:t>address space</a:t>
            </a:r>
            <a:r>
              <a:rPr lang="en"/>
              <a:t> of the process.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Early operating systems performed this task </a:t>
            </a:r>
            <a:r>
              <a:rPr lang="en" u="sng"/>
              <a:t>eagerly</a:t>
            </a:r>
            <a:r>
              <a:rPr lang="en"/>
              <a:t>, whole program.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modern OS performs this </a:t>
            </a:r>
            <a:r>
              <a:rPr lang="en" u="sng"/>
              <a:t>lazily</a:t>
            </a:r>
            <a:r>
              <a:rPr lang="en"/>
              <a:t>, by loading pieces of code and data as they are needed.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6"/>
          <p:cNvCxnSpPr/>
          <p:nvPr/>
        </p:nvCxnSpPr>
        <p:spPr>
          <a:xfrm rot="10800000" flipH="1">
            <a:off x="4524800" y="1542975"/>
            <a:ext cx="2452500" cy="208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4532250" y="1766675"/>
            <a:ext cx="1811400" cy="2102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6"/>
          <p:cNvSpPr/>
          <p:nvPr/>
        </p:nvSpPr>
        <p:spPr>
          <a:xfrm>
            <a:off x="7022000" y="1423775"/>
            <a:ext cx="611100" cy="223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  <p:bldP spid="1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Creation: Memory Allocation</a:t>
            </a: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next step is to allocate important memory regions for the process.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Stack:</a:t>
            </a:r>
            <a:r>
              <a:rPr lang="en" dirty="0"/>
              <a:t> for storing local variables and function parameters and return values.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/>
              <a:t>Heap:</a:t>
            </a:r>
            <a:r>
              <a:rPr lang="en" dirty="0"/>
              <a:t> for dynamically allocated data.</a:t>
            </a:r>
            <a:endParaRPr dirty="0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>
            <a:off x="7022000" y="1647400"/>
            <a:ext cx="611100" cy="19082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4;p27">
            <a:extLst>
              <a:ext uri="{FF2B5EF4-FFF2-40B4-BE49-F238E27FC236}">
                <a16:creationId xmlns:a16="http://schemas.microsoft.com/office/drawing/2014/main" id="{C8A19B19-3C0F-9B99-8481-8834C23D84FA}"/>
              </a:ext>
            </a:extLst>
          </p:cNvPr>
          <p:cNvSpPr/>
          <p:nvPr/>
        </p:nvSpPr>
        <p:spPr>
          <a:xfrm>
            <a:off x="7022000" y="2148592"/>
            <a:ext cx="611100" cy="19082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Google Shape;154;p26">
            <a:extLst>
              <a:ext uri="{FF2B5EF4-FFF2-40B4-BE49-F238E27FC236}">
                <a16:creationId xmlns:a16="http://schemas.microsoft.com/office/drawing/2014/main" id="{7FBC13E6-6C99-5BCB-DF8A-EB29FEBD897D}"/>
              </a:ext>
            </a:extLst>
          </p:cNvPr>
          <p:cNvCxnSpPr>
            <a:cxnSpLocks/>
          </p:cNvCxnSpPr>
          <p:nvPr/>
        </p:nvCxnSpPr>
        <p:spPr>
          <a:xfrm>
            <a:off x="4380329" y="2252992"/>
            <a:ext cx="264167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155;p26">
            <a:extLst>
              <a:ext uri="{FF2B5EF4-FFF2-40B4-BE49-F238E27FC236}">
                <a16:creationId xmlns:a16="http://schemas.microsoft.com/office/drawing/2014/main" id="{DC5D7C9B-C1E0-8E68-C804-C8FFA27B4595}"/>
              </a:ext>
            </a:extLst>
          </p:cNvPr>
          <p:cNvCxnSpPr>
            <a:cxnSpLocks/>
          </p:cNvCxnSpPr>
          <p:nvPr/>
        </p:nvCxnSpPr>
        <p:spPr>
          <a:xfrm flipV="1">
            <a:off x="4270342" y="1743959"/>
            <a:ext cx="2751658" cy="122548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uiExpand="1" build="p"/>
      <p:bldP spid="164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Creation: Initialization</a:t>
            </a: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OS will also do some other </a:t>
            </a:r>
            <a:r>
              <a:rPr lang="en" u="sng" dirty="0"/>
              <a:t>initialization tasks</a:t>
            </a:r>
            <a:r>
              <a:rPr lang="en" dirty="0"/>
              <a:t>, particularly as related to input/output (I/O).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For example, in UNIX systems, each process by default has three open file descriptors, for </a:t>
            </a:r>
            <a:r>
              <a:rPr lang="en" u="sng" dirty="0"/>
              <a:t>standard input</a:t>
            </a:r>
            <a:r>
              <a:rPr lang="en" dirty="0"/>
              <a:t>, </a:t>
            </a:r>
            <a:r>
              <a:rPr lang="en" u="sng" dirty="0"/>
              <a:t>output</a:t>
            </a:r>
            <a:r>
              <a:rPr lang="en" dirty="0"/>
              <a:t>, and </a:t>
            </a:r>
            <a:r>
              <a:rPr lang="en" u="sng" dirty="0"/>
              <a:t>error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these descriptors let programs easily read input from the terminal as well as print output to the screen.</a:t>
            </a:r>
            <a:endParaRPr dirty="0"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Ready</a:t>
            </a: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 has now set the stage for program execution. It thus has one last task: </a:t>
            </a:r>
            <a:br>
              <a:rPr lang="en"/>
            </a:br>
            <a:r>
              <a:rPr lang="en" u="sng"/>
              <a:t>to start the program running at the entry point.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Historically, a special function called main().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By "jumping" to the main() routine, the OS transfers control of the CPU to the newly-created process, and thus the program begins its execution.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75" y="950188"/>
            <a:ext cx="349110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A73BC5-1844-DE96-21B5-E4C45A8036F4}"/>
              </a:ext>
            </a:extLst>
          </p:cNvPr>
          <p:cNvSpPr txBox="1"/>
          <p:nvPr/>
        </p:nvSpPr>
        <p:spPr>
          <a:xfrm>
            <a:off x="7616857" y="1319753"/>
            <a:ext cx="840295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Fira Sans" panose="020B0503050000020004" pitchFamily="34" charset="0"/>
              </a:rPr>
              <a:t>main() { …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-0.22413 0.007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1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uiExpand="1" build="p"/>
      <p:bldP spid="2" grpId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Blocked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Running: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In the running state, a process is running on a processor. This means it is executing instructions.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5590750" y="1200150"/>
            <a:ext cx="1058400" cy="11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Ready: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In the ready state, a process is ready to run but for some reason the OS has chosen not to run it at this given moment.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Blocked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/>
          <p:nvPr/>
        </p:nvSpPr>
        <p:spPr>
          <a:xfrm>
            <a:off x="7633250" y="1207600"/>
            <a:ext cx="1058400" cy="11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States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6800" cy="3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simplified view a process can be in one of three states: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Ready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Blocked: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In the blocked state, a process has performed some kind of operation that makes it not ready to run until some other event takes place.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 sz="1400"/>
              <a:t>Example: when a process initiates an I/O request to a disk, it becomes blocked and thus some other process can use the processor.</a:t>
            </a:r>
            <a:endParaRPr sz="1400"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00" y="1170125"/>
            <a:ext cx="3680701" cy="304722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/>
          <p:nvPr/>
        </p:nvSpPr>
        <p:spPr>
          <a:xfrm>
            <a:off x="6622050" y="2981750"/>
            <a:ext cx="1058400" cy="11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4025"/>
            <a:ext cx="8839200" cy="183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560" y="3442747"/>
            <a:ext cx="1628875" cy="16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85750" y="1690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/>
          <p:nvPr/>
        </p:nvSpPr>
        <p:spPr>
          <a:xfrm>
            <a:off x="185750" y="2071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/>
          <p:nvPr/>
        </p:nvSpPr>
        <p:spPr>
          <a:xfrm>
            <a:off x="185750" y="2452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/>
          <p:nvPr/>
        </p:nvSpPr>
        <p:spPr>
          <a:xfrm>
            <a:off x="185750" y="2833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/>
          <p:nvPr/>
        </p:nvSpPr>
        <p:spPr>
          <a:xfrm>
            <a:off x="185750" y="3214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/>
          <p:nvPr/>
        </p:nvSpPr>
        <p:spPr>
          <a:xfrm>
            <a:off x="185750" y="3595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/>
          <p:nvPr/>
        </p:nvSpPr>
        <p:spPr>
          <a:xfrm>
            <a:off x="185750" y="3976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Only</a:t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132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/>
          <p:nvPr/>
        </p:nvSpPr>
        <p:spPr>
          <a:xfrm>
            <a:off x="185750" y="435767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/>
          <p:nvPr/>
        </p:nvSpPr>
        <p:spPr>
          <a:xfrm>
            <a:off x="124775" y="15642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/>
          <p:nvPr/>
        </p:nvSpPr>
        <p:spPr>
          <a:xfrm>
            <a:off x="124775" y="18690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Virtualizing the CPU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59300" y="804575"/>
            <a:ext cx="8520600" cy="4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Time Sharing</a:t>
            </a:r>
            <a:endParaRPr sz="21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The OS can promote the illusion that many virtual CPUs exist.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The OS runs one process, stops it, then runs another, and so on.</a:t>
            </a:r>
            <a:br>
              <a:rPr lang="en" sz="1700" dirty="0"/>
            </a:br>
            <a:endParaRPr sz="17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Implementing Virtualization</a:t>
            </a:r>
            <a:endParaRPr sz="21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Low-level machinery and high-level intelligence.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 dirty="0"/>
              <a:t>Mechanisms:</a:t>
            </a:r>
            <a:r>
              <a:rPr lang="en" sz="1700" dirty="0"/>
              <a:t> low-level methods implementing a needed piece of machinery.</a:t>
            </a:r>
            <a:endParaRPr sz="1700"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 u="sng" dirty="0"/>
              <a:t>Context Switch</a:t>
            </a:r>
            <a:endParaRPr sz="1700" u="sng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 dirty="0"/>
              <a:t>Policies:</a:t>
            </a:r>
            <a:r>
              <a:rPr lang="en" sz="1700" dirty="0"/>
              <a:t> algorithms for making decisions within the OS</a:t>
            </a:r>
            <a:endParaRPr sz="1700"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 dirty="0"/>
              <a:t>Which program should the OS run?</a:t>
            </a:r>
            <a:endParaRPr sz="1700"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 u="sng" dirty="0"/>
              <a:t>Scheduling Policies</a:t>
            </a:r>
            <a:endParaRPr sz="1700" u="sng" dirty="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 dirty="0"/>
              <a:t>Historical information, workload knowledge,</a:t>
            </a:r>
            <a:br>
              <a:rPr lang="en" sz="1700" dirty="0"/>
            </a:br>
            <a:r>
              <a:rPr lang="en" sz="1700" dirty="0"/>
              <a:t>and performance metrics</a:t>
            </a:r>
            <a:endParaRPr sz="1700" dirty="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325" y="3393188"/>
            <a:ext cx="2743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623" y="860925"/>
            <a:ext cx="1701900" cy="1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/>
          <p:nvPr/>
        </p:nvSpPr>
        <p:spPr>
          <a:xfrm>
            <a:off x="124775" y="22500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/>
          <p:nvPr/>
        </p:nvSpPr>
        <p:spPr>
          <a:xfrm>
            <a:off x="124775" y="25548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/>
          <p:nvPr/>
        </p:nvSpPr>
        <p:spPr>
          <a:xfrm>
            <a:off x="124775" y="28596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/>
          <p:nvPr/>
        </p:nvSpPr>
        <p:spPr>
          <a:xfrm>
            <a:off x="124775" y="32406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/>
          <p:nvPr/>
        </p:nvSpPr>
        <p:spPr>
          <a:xfrm>
            <a:off x="124775" y="35454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/>
          <p:nvPr/>
        </p:nvSpPr>
        <p:spPr>
          <a:xfrm>
            <a:off x="124775" y="39264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1"/>
          <p:cNvSpPr/>
          <p:nvPr/>
        </p:nvSpPr>
        <p:spPr>
          <a:xfrm>
            <a:off x="124775" y="42312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Process State: CPU and I/O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533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/>
          <p:nvPr/>
        </p:nvSpPr>
        <p:spPr>
          <a:xfrm>
            <a:off x="124775" y="45360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347" name="Google Shape;347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4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Operating Systems are rich in data structures!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To provide an abstraction for a processes we require a data structure!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Process Control Block:</a:t>
            </a:r>
            <a:r>
              <a:rPr lang="en" dirty="0"/>
              <a:t> C structure that contains information about each process.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/>
              <a:t>Process List:</a:t>
            </a:r>
            <a:r>
              <a:rPr lang="en" dirty="0"/>
              <a:t> Keeps track of all processes (PCBs) in the running system.</a:t>
            </a:r>
            <a:endParaRPr dirty="0"/>
          </a:p>
        </p:txBody>
      </p:sp>
      <p:sp>
        <p:nvSpPr>
          <p:cNvPr id="2" name="Google Shape;341;p52">
            <a:extLst>
              <a:ext uri="{FF2B5EF4-FFF2-40B4-BE49-F238E27FC236}">
                <a16:creationId xmlns:a16="http://schemas.microsoft.com/office/drawing/2014/main" id="{DAA85EA3-1EC9-8A15-6650-B2714E1BDF4F}"/>
              </a:ext>
            </a:extLst>
          </p:cNvPr>
          <p:cNvSpPr/>
          <p:nvPr/>
        </p:nvSpPr>
        <p:spPr>
          <a:xfrm>
            <a:off x="162482" y="-482725"/>
            <a:ext cx="570900" cy="3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Xv6* OS Proc Structure</a:t>
            </a:r>
            <a:endParaRPr/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4" y="807875"/>
            <a:ext cx="6079673" cy="42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4"/>
          <p:cNvSpPr txBox="1"/>
          <p:nvPr/>
        </p:nvSpPr>
        <p:spPr>
          <a:xfrm>
            <a:off x="6276537" y="807875"/>
            <a:ext cx="3236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Xv6 is a UNIX-like OS from MIT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Abstraction: A Process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696750"/>
            <a:ext cx="7659900" cy="32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A Process</a:t>
            </a:r>
            <a:endParaRPr sz="19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b="1" dirty="0"/>
              <a:t>An instance of a running program.</a:t>
            </a:r>
            <a:br>
              <a:rPr lang="en" sz="1500" dirty="0"/>
            </a:br>
            <a:r>
              <a:rPr lang="en" sz="1500" dirty="0"/>
              <a:t>At any moment in time, we can summarize a process by taking an inventory of the different pieces of the system it </a:t>
            </a:r>
            <a:r>
              <a:rPr lang="en" sz="1500" u="sng" dirty="0"/>
              <a:t>accesses</a:t>
            </a:r>
            <a:r>
              <a:rPr lang="en" sz="1500" dirty="0"/>
              <a:t> or </a:t>
            </a:r>
            <a:r>
              <a:rPr lang="en" sz="1500" u="sng" dirty="0"/>
              <a:t>effects</a:t>
            </a:r>
            <a:r>
              <a:rPr lang="en" sz="1500" dirty="0"/>
              <a:t> </a:t>
            </a:r>
            <a:r>
              <a:rPr lang="en" sz="1500" i="1" dirty="0"/>
              <a:t>during execution</a:t>
            </a:r>
            <a:r>
              <a:rPr lang="en" sz="1500" dirty="0"/>
              <a:t>.</a:t>
            </a:r>
            <a:br>
              <a:rPr lang="en" sz="1500" dirty="0"/>
            </a:br>
            <a:endParaRPr sz="15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Machine State</a:t>
            </a:r>
            <a:endParaRPr sz="19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What parts of the machine are important to the execution of the program.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What can a program read or update when it is running?</a:t>
            </a:r>
            <a:endParaRPr sz="1500" dirty="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 b="1" dirty="0"/>
              <a:t>Memory:</a:t>
            </a:r>
            <a:r>
              <a:rPr lang="en" sz="1500" dirty="0"/>
              <a:t> data &amp; instructions, also known as its </a:t>
            </a:r>
            <a:r>
              <a:rPr lang="en" sz="1500" u="sng" dirty="0"/>
              <a:t>address space</a:t>
            </a:r>
            <a:r>
              <a:rPr lang="en" sz="1500" dirty="0"/>
              <a:t>.</a:t>
            </a:r>
            <a:endParaRPr sz="1500" dirty="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 b="1" dirty="0"/>
              <a:t>Registers:</a:t>
            </a:r>
            <a:r>
              <a:rPr lang="en" sz="1500" dirty="0"/>
              <a:t> program counter (PC), stack pointer, frame pointer, etc.</a:t>
            </a:r>
            <a:endParaRPr sz="1500" dirty="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 b="1" dirty="0"/>
              <a:t>Persistent Storage:</a:t>
            </a:r>
            <a:r>
              <a:rPr lang="en" sz="1500" dirty="0"/>
              <a:t> I/O information such as open files.</a:t>
            </a:r>
            <a:endParaRPr sz="1500" dirty="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60" y="0"/>
            <a:ext cx="3150853" cy="243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Xv6 OS Proc Structure</a:t>
            </a:r>
            <a:endParaRPr/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8413"/>
            <a:ext cx="7219361" cy="414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8888"/>
            <a:ext cx="8839202" cy="176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Create: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An operating system must include some method to create new processes. When you type a command into the shell, or double-click on an application icon, the OS is invoked to create a new process to run the program you have indicated.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Destroy: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As there is an interface for process creation, systems also provide an interface to destroy processes forcefully. Of course, many processes will run and just exit by themselves when complete; when they don’t, however, the user may wish to kill them, and thus an interface to halt a runaway process is quite useful.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Wait: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Sometimes it is useful to wait for a process to stop running; thus some kind of waiting interface is often provided.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API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Destroy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Miscellaneous Control: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Other than killing or waiting for a process, there are sometimes other controls that are possible. For example, most operating systems provide some kind of method to suspend a process (stop it from running for a while) and then resume it (continue it running).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1126</Words>
  <Application>Microsoft Macintosh PowerPoint</Application>
  <PresentationFormat>On-screen Show (16:9)</PresentationFormat>
  <Paragraphs>125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Lato Light</vt:lpstr>
      <vt:lpstr>Lato</vt:lpstr>
      <vt:lpstr>Fira Sans</vt:lpstr>
      <vt:lpstr>Arial</vt:lpstr>
      <vt:lpstr>Tim Richards Style</vt:lpstr>
      <vt:lpstr>377 Operating Systems</vt:lpstr>
      <vt:lpstr>PowerPoint Presentation</vt:lpstr>
      <vt:lpstr>Virtualizing the CPU</vt:lpstr>
      <vt:lpstr>The Abstraction: A Process</vt:lpstr>
      <vt:lpstr>Process API</vt:lpstr>
      <vt:lpstr>Process API</vt:lpstr>
      <vt:lpstr>Process API</vt:lpstr>
      <vt:lpstr>Process API</vt:lpstr>
      <vt:lpstr>Process API</vt:lpstr>
      <vt:lpstr>Process API</vt:lpstr>
      <vt:lpstr>Process Creation: Loading</vt:lpstr>
      <vt:lpstr>Process Creation: Memory Allocation</vt:lpstr>
      <vt:lpstr>Process Creation: Initialization</vt:lpstr>
      <vt:lpstr>Process Ready</vt:lpstr>
      <vt:lpstr>Process States</vt:lpstr>
      <vt:lpstr>Process States</vt:lpstr>
      <vt:lpstr>Process States</vt:lpstr>
      <vt:lpstr>Process States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Only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Tracing Process State: CPU and I/O</vt:lpstr>
      <vt:lpstr>Data Structures</vt:lpstr>
      <vt:lpstr>Example: Xv6* OS Proc Structure</vt:lpstr>
      <vt:lpstr>Example: Xv6 OS Proc Structure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377 Operating Systems</dc:title>
  <cp:lastModifiedBy>Timothy Richards</cp:lastModifiedBy>
  <cp:revision>11</cp:revision>
  <dcterms:modified xsi:type="dcterms:W3CDTF">2023-02-14T01:59:22Z</dcterms:modified>
</cp:coreProperties>
</file>